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56" r:id="rId3"/>
    <p:sldId id="262" r:id="rId4"/>
    <p:sldId id="258" r:id="rId5"/>
    <p:sldId id="260" r:id="rId6"/>
    <p:sldId id="261" r:id="rId7"/>
    <p:sldId id="257" r:id="rId8"/>
  </p:sldIdLst>
  <p:sldSz cx="6858000" cy="9144000" type="screen4x3"/>
  <p:notesSz cx="6888163" cy="100203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00"/>
    <a:srgbClr val="FF0000"/>
    <a:srgbClr val="990000"/>
    <a:srgbClr val="66FF33"/>
    <a:srgbClr val="00FF00"/>
    <a:srgbClr val="0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>
      <p:cViewPr>
        <p:scale>
          <a:sx n="160" d="100"/>
          <a:sy n="160" d="100"/>
        </p:scale>
        <p:origin x="-90" y="2844"/>
      </p:cViewPr>
      <p:guideLst>
        <p:guide orient="horz" pos="288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514350" y="2840568"/>
            <a:ext cx="5829300" cy="1960033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028700" y="5181600"/>
            <a:ext cx="4800600" cy="23368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en-GB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E4A0AC-8C10-45B6-9AB3-C719045DE9E0}" type="datetimeFigureOut">
              <a:rPr lang="en-GB" smtClean="0"/>
              <a:t>24/08/2015</a:t>
            </a:fld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F0131-845F-4532-A261-AFEC123D68E1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93829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E4A0AC-8C10-45B6-9AB3-C719045DE9E0}" type="datetimeFigureOut">
              <a:rPr lang="en-GB" smtClean="0"/>
              <a:t>24/08/2015</a:t>
            </a:fld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F0131-845F-4532-A261-AFEC123D68E1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36575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3729037" y="488951"/>
            <a:ext cx="1157288" cy="10401300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257175" y="488951"/>
            <a:ext cx="3357563" cy="10401300"/>
          </a:xfrm>
        </p:spPr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E4A0AC-8C10-45B6-9AB3-C719045DE9E0}" type="datetimeFigureOut">
              <a:rPr lang="en-GB" smtClean="0"/>
              <a:t>24/08/2015</a:t>
            </a:fld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F0131-845F-4532-A261-AFEC123D68E1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88946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E4A0AC-8C10-45B6-9AB3-C719045DE9E0}" type="datetimeFigureOut">
              <a:rPr lang="en-GB" smtClean="0"/>
              <a:t>24/08/2015</a:t>
            </a:fld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F0131-845F-4532-A261-AFEC123D68E1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79554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41735" y="5875867"/>
            <a:ext cx="5829300" cy="181610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541735" y="3875618"/>
            <a:ext cx="5829300" cy="2000249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E4A0AC-8C10-45B6-9AB3-C719045DE9E0}" type="datetimeFigureOut">
              <a:rPr lang="en-GB" smtClean="0"/>
              <a:t>24/08/2015</a:t>
            </a:fld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F0131-845F-4532-A261-AFEC123D68E1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25545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257175" y="2844800"/>
            <a:ext cx="2257425" cy="804545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2628900" y="2844800"/>
            <a:ext cx="2257425" cy="804545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E4A0AC-8C10-45B6-9AB3-C719045DE9E0}" type="datetimeFigureOut">
              <a:rPr lang="en-GB" smtClean="0"/>
              <a:t>24/08/2015</a:t>
            </a:fld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F0131-845F-4532-A261-AFEC123D68E1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88002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42900" y="366184"/>
            <a:ext cx="6172200" cy="1524000"/>
          </a:xfrm>
        </p:spPr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42900" y="2046817"/>
            <a:ext cx="3030141" cy="85301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342900" y="2899833"/>
            <a:ext cx="3030141" cy="526838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3483769" y="2046817"/>
            <a:ext cx="3031331" cy="85301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3483769" y="2899833"/>
            <a:ext cx="3031331" cy="526838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E4A0AC-8C10-45B6-9AB3-C719045DE9E0}" type="datetimeFigureOut">
              <a:rPr lang="en-GB" smtClean="0"/>
              <a:t>24/08/2015</a:t>
            </a:fld>
            <a:endParaRPr lang="en-GB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F0131-845F-4532-A261-AFEC123D68E1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66060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E4A0AC-8C10-45B6-9AB3-C719045DE9E0}" type="datetimeFigureOut">
              <a:rPr lang="en-GB" smtClean="0"/>
              <a:t>24/08/2015</a:t>
            </a:fld>
            <a:endParaRPr lang="en-GB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F0131-845F-4532-A261-AFEC123D68E1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11748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E4A0AC-8C10-45B6-9AB3-C719045DE9E0}" type="datetimeFigureOut">
              <a:rPr lang="en-GB" smtClean="0"/>
              <a:t>24/08/2015</a:t>
            </a:fld>
            <a:endParaRPr lang="en-GB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F0131-845F-4532-A261-AFEC123D68E1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07672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42900" y="364067"/>
            <a:ext cx="2256235" cy="154940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681287" y="364067"/>
            <a:ext cx="3833813" cy="780415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342900" y="1913467"/>
            <a:ext cx="2256235" cy="625475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E4A0AC-8C10-45B6-9AB3-C719045DE9E0}" type="datetimeFigureOut">
              <a:rPr lang="en-GB" smtClean="0"/>
              <a:t>24/08/2015</a:t>
            </a:fld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F0131-845F-4532-A261-AFEC123D68E1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99857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344216" y="6400800"/>
            <a:ext cx="4114800" cy="7556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344216" y="817033"/>
            <a:ext cx="41148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344216" y="7156451"/>
            <a:ext cx="4114800" cy="107314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E4A0AC-8C10-45B6-9AB3-C719045DE9E0}" type="datetimeFigureOut">
              <a:rPr lang="en-GB" smtClean="0"/>
              <a:t>24/08/2015</a:t>
            </a:fld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F0131-845F-4532-A261-AFEC123D68E1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56297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342900" y="366184"/>
            <a:ext cx="61722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42900" y="2133601"/>
            <a:ext cx="6172200" cy="60346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342900" y="8475134"/>
            <a:ext cx="16002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E4A0AC-8C10-45B6-9AB3-C719045DE9E0}" type="datetimeFigureOut">
              <a:rPr lang="en-GB" smtClean="0"/>
              <a:t>24/08/2015</a:t>
            </a:fld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2343150" y="8475134"/>
            <a:ext cx="21717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4914900" y="8475134"/>
            <a:ext cx="16002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9F0131-845F-4532-A261-AFEC123D68E1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13207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microsoft.com/office/2007/relationships/hdphoto" Target="../media/hdphoto6.wdp"/><Relationship Id="rId18" Type="http://schemas.openxmlformats.org/officeDocument/2006/relationships/image" Target="../media/image9.jpeg"/><Relationship Id="rId3" Type="http://schemas.microsoft.com/office/2007/relationships/hdphoto" Target="../media/hdphoto1.wdp"/><Relationship Id="rId7" Type="http://schemas.microsoft.com/office/2007/relationships/hdphoto" Target="../media/hdphoto3.wdp"/><Relationship Id="rId12" Type="http://schemas.openxmlformats.org/officeDocument/2006/relationships/image" Target="../media/image6.png"/><Relationship Id="rId17" Type="http://schemas.microsoft.com/office/2007/relationships/hdphoto" Target="../media/hdphoto8.wdp"/><Relationship Id="rId2" Type="http://schemas.openxmlformats.org/officeDocument/2006/relationships/image" Target="../media/image1.png"/><Relationship Id="rId16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11" Type="http://schemas.microsoft.com/office/2007/relationships/hdphoto" Target="../media/hdphoto5.wdp"/><Relationship Id="rId5" Type="http://schemas.microsoft.com/office/2007/relationships/hdphoto" Target="../media/hdphoto2.wdp"/><Relationship Id="rId15" Type="http://schemas.microsoft.com/office/2007/relationships/hdphoto" Target="../media/hdphoto7.wdp"/><Relationship Id="rId10" Type="http://schemas.openxmlformats.org/officeDocument/2006/relationships/image" Target="../media/image5.png"/><Relationship Id="rId19" Type="http://schemas.openxmlformats.org/officeDocument/2006/relationships/image" Target="../media/image10.jpeg"/><Relationship Id="rId4" Type="http://schemas.openxmlformats.org/officeDocument/2006/relationships/image" Target="../media/image2.png"/><Relationship Id="rId9" Type="http://schemas.microsoft.com/office/2007/relationships/hdphoto" Target="../media/hdphoto4.wdp"/><Relationship Id="rId1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emf"/><Relationship Id="rId3" Type="http://schemas.microsoft.com/office/2007/relationships/hdphoto" Target="../media/hdphoto9.wdp"/><Relationship Id="rId7" Type="http://schemas.openxmlformats.org/officeDocument/2006/relationships/image" Target="../media/image14.emf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Relationship Id="rId6" Type="http://schemas.microsoft.com/office/2007/relationships/hdphoto" Target="../media/hdphoto10.wdp"/><Relationship Id="rId11" Type="http://schemas.openxmlformats.org/officeDocument/2006/relationships/image" Target="../media/image18.wmf"/><Relationship Id="rId5" Type="http://schemas.openxmlformats.org/officeDocument/2006/relationships/image" Target="../media/image13.jpeg"/><Relationship Id="rId10" Type="http://schemas.openxmlformats.org/officeDocument/2006/relationships/image" Target="../media/image17.jpeg"/><Relationship Id="rId4" Type="http://schemas.openxmlformats.org/officeDocument/2006/relationships/image" Target="../media/image12.png"/><Relationship Id="rId9" Type="http://schemas.openxmlformats.org/officeDocument/2006/relationships/image" Target="../media/image16.tif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tiff"/><Relationship Id="rId5" Type="http://schemas.openxmlformats.org/officeDocument/2006/relationships/image" Target="../media/image23.tiff"/><Relationship Id="rId4" Type="http://schemas.openxmlformats.org/officeDocument/2006/relationships/image" Target="../media/image22.tif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eg"/><Relationship Id="rId3" Type="http://schemas.openxmlformats.org/officeDocument/2006/relationships/image" Target="../media/image26.tiff"/><Relationship Id="rId7" Type="http://schemas.openxmlformats.org/officeDocument/2006/relationships/image" Target="../media/image30.gif"/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jpeg"/><Relationship Id="rId5" Type="http://schemas.openxmlformats.org/officeDocument/2006/relationships/image" Target="../media/image28.tiff"/><Relationship Id="rId4" Type="http://schemas.openxmlformats.org/officeDocument/2006/relationships/image" Target="../media/image27.tif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0.png"/><Relationship Id="rId18" Type="http://schemas.openxmlformats.org/officeDocument/2006/relationships/image" Target="../media/image45.tiff"/><Relationship Id="rId3" Type="http://schemas.microsoft.com/office/2007/relationships/hdphoto" Target="../media/hdphoto11.wdp"/><Relationship Id="rId7" Type="http://schemas.microsoft.com/office/2007/relationships/hdphoto" Target="../media/hdphoto12.wdp"/><Relationship Id="rId12" Type="http://schemas.microsoft.com/office/2007/relationships/hdphoto" Target="../media/hdphoto14.wdp"/><Relationship Id="rId17" Type="http://schemas.openxmlformats.org/officeDocument/2006/relationships/image" Target="../media/image44.png"/><Relationship Id="rId2" Type="http://schemas.openxmlformats.org/officeDocument/2006/relationships/image" Target="../media/image33.png"/><Relationship Id="rId16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11" Type="http://schemas.openxmlformats.org/officeDocument/2006/relationships/image" Target="../media/image39.png"/><Relationship Id="rId5" Type="http://schemas.openxmlformats.org/officeDocument/2006/relationships/image" Target="../media/image35.tiff"/><Relationship Id="rId15" Type="http://schemas.openxmlformats.org/officeDocument/2006/relationships/image" Target="../media/image42.png"/><Relationship Id="rId10" Type="http://schemas.openxmlformats.org/officeDocument/2006/relationships/image" Target="../media/image38.png"/><Relationship Id="rId19" Type="http://schemas.openxmlformats.org/officeDocument/2006/relationships/image" Target="../media/image46.tiff"/><Relationship Id="rId4" Type="http://schemas.openxmlformats.org/officeDocument/2006/relationships/image" Target="../media/image34.tiff"/><Relationship Id="rId9" Type="http://schemas.microsoft.com/office/2007/relationships/hdphoto" Target="../media/hdphoto13.wdp"/><Relationship Id="rId14" Type="http://schemas.openxmlformats.org/officeDocument/2006/relationships/image" Target="../media/image4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/>
          <p:cNvSpPr txBox="1"/>
          <p:nvPr/>
        </p:nvSpPr>
        <p:spPr>
          <a:xfrm>
            <a:off x="499632" y="1186482"/>
            <a:ext cx="5040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WT</a:t>
            </a:r>
            <a:endParaRPr lang="en-GB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499632" y="2271640"/>
            <a:ext cx="6396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100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r>
              <a:rPr lang="de-CH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GB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feld 5"/>
          <p:cNvSpPr txBox="1"/>
          <p:nvPr/>
        </p:nvSpPr>
        <p:spPr>
          <a:xfrm>
            <a:off x="1334017" y="544870"/>
            <a:ext cx="6480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10 h</a:t>
            </a:r>
            <a:endParaRPr lang="en-GB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2678618" y="544870"/>
            <a:ext cx="6480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1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de-CH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0 h</a:t>
            </a:r>
            <a:endParaRPr lang="en-GB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4059425" y="544870"/>
            <a:ext cx="6480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1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de-CH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0 h</a:t>
            </a:r>
            <a:endParaRPr lang="en-GB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5393428" y="544870"/>
            <a:ext cx="6480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100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de-CH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0 h</a:t>
            </a:r>
            <a:endParaRPr lang="en-GB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32000" contras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0347" y="1878444"/>
            <a:ext cx="1317670" cy="104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45000"/>
                    </a14:imgEffect>
                    <a14:imgEffect>
                      <a14:brightnessContrast bright="29000" contras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861" y="1878444"/>
            <a:ext cx="1317670" cy="104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45000"/>
                    </a14:imgEffect>
                    <a14:imgEffect>
                      <a14:brightnessContrast bright="29000" contras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861" y="791696"/>
            <a:ext cx="1317670" cy="104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7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45000"/>
                    </a14:imgEffect>
                    <a14:imgEffect>
                      <a14:brightnessContrast bright="21000" contras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0347" y="791696"/>
            <a:ext cx="1317670" cy="104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harpenSoften amount="45000"/>
                    </a14:imgEffect>
                    <a14:imgEffect>
                      <a14:brightnessContrast bright="20000" contras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0833" y="1878444"/>
            <a:ext cx="1317670" cy="104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sharpenSoften amount="10000"/>
                    </a14:imgEffect>
                    <a14:imgEffect>
                      <a14:brightnessContrast bright="30000" contras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0833" y="791696"/>
            <a:ext cx="1317670" cy="104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sharpenSoften amount="45000"/>
                    </a14:imgEffect>
                    <a14:imgEffect>
                      <a14:brightnessContrast contras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1318" y="1878444"/>
            <a:ext cx="1317670" cy="104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sharpenSoften amount="45000"/>
                    </a14:imgEffect>
                    <a14:imgEffect>
                      <a14:brightnessContrast bright="25000" contras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1318" y="791696"/>
            <a:ext cx="1317670" cy="104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Textfeld 17"/>
          <p:cNvSpPr txBox="1"/>
          <p:nvPr/>
        </p:nvSpPr>
        <p:spPr>
          <a:xfrm>
            <a:off x="1790240" y="1620814"/>
            <a:ext cx="58604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99 %</a:t>
            </a:r>
            <a:endParaRPr lang="en-GB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feld 18"/>
          <p:cNvSpPr txBox="1"/>
          <p:nvPr/>
        </p:nvSpPr>
        <p:spPr>
          <a:xfrm>
            <a:off x="2913971" y="1620814"/>
            <a:ext cx="7200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CH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100 %</a:t>
            </a:r>
            <a:endParaRPr lang="en-GB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4510779" y="1620814"/>
            <a:ext cx="5425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98 %</a:t>
            </a:r>
            <a:endParaRPr lang="en-GB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feld 20"/>
          <p:cNvSpPr txBox="1"/>
          <p:nvPr/>
        </p:nvSpPr>
        <p:spPr>
          <a:xfrm>
            <a:off x="5618909" y="1620814"/>
            <a:ext cx="7200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CH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58 %</a:t>
            </a:r>
            <a:endParaRPr lang="en-GB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feld 21"/>
          <p:cNvSpPr txBox="1"/>
          <p:nvPr/>
        </p:nvSpPr>
        <p:spPr>
          <a:xfrm>
            <a:off x="1790240" y="2719658"/>
            <a:ext cx="58604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99 %</a:t>
            </a:r>
            <a:endParaRPr lang="en-GB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feld 22"/>
          <p:cNvSpPr txBox="1"/>
          <p:nvPr/>
        </p:nvSpPr>
        <p:spPr>
          <a:xfrm>
            <a:off x="3143748" y="2719658"/>
            <a:ext cx="6070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96 %</a:t>
            </a:r>
            <a:endParaRPr lang="en-GB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Textfeld 23"/>
          <p:cNvSpPr txBox="1"/>
          <p:nvPr/>
        </p:nvSpPr>
        <p:spPr>
          <a:xfrm>
            <a:off x="4509933" y="2719658"/>
            <a:ext cx="5433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90 %</a:t>
            </a:r>
            <a:endParaRPr lang="en-GB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feld 24"/>
          <p:cNvSpPr txBox="1"/>
          <p:nvPr/>
        </p:nvSpPr>
        <p:spPr>
          <a:xfrm>
            <a:off x="5852125" y="2719658"/>
            <a:ext cx="5439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88 %</a:t>
            </a:r>
            <a:endParaRPr lang="en-GB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Textfeld 25"/>
          <p:cNvSpPr txBox="1"/>
          <p:nvPr/>
        </p:nvSpPr>
        <p:spPr>
          <a:xfrm>
            <a:off x="499632" y="323528"/>
            <a:ext cx="307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b="1" dirty="0" smtClean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endParaRPr lang="de-DE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74" name="Picture 2" descr="C:\Users\Raphael\Desktop 4\Temporary Results Thesis\5SG Entry.001.jpg"/>
          <p:cNvPicPr>
            <a:picLocks noChangeAspect="1" noChangeArrowheads="1"/>
          </p:cNvPicPr>
          <p:nvPr/>
        </p:nvPicPr>
        <p:blipFill>
          <a:blip r:embed="rId1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120" y="3378343"/>
            <a:ext cx="2256000" cy="169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E:\4SG FC-P2\4SG FC-P2.001.jpg"/>
          <p:cNvPicPr>
            <a:picLocks noChangeAspect="1" noChangeArrowheads="1"/>
          </p:cNvPicPr>
          <p:nvPr/>
        </p:nvPicPr>
        <p:blipFill>
          <a:blip r:embed="rId1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5847" y="2859476"/>
            <a:ext cx="3167999" cy="237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feld 26"/>
          <p:cNvSpPr txBox="1"/>
          <p:nvPr/>
        </p:nvSpPr>
        <p:spPr>
          <a:xfrm>
            <a:off x="499632" y="3077214"/>
            <a:ext cx="307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b="1" dirty="0" smtClean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endParaRPr lang="de-DE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extfeld 27"/>
          <p:cNvSpPr txBox="1"/>
          <p:nvPr/>
        </p:nvSpPr>
        <p:spPr>
          <a:xfrm>
            <a:off x="3157319" y="3077214"/>
            <a:ext cx="307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b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endParaRPr lang="de-DE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3032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Gerade Verbindung 6"/>
          <p:cNvCxnSpPr/>
          <p:nvPr/>
        </p:nvCxnSpPr>
        <p:spPr>
          <a:xfrm>
            <a:off x="2789186" y="4325085"/>
            <a:ext cx="108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7"/>
          <p:cNvCxnSpPr/>
          <p:nvPr/>
        </p:nvCxnSpPr>
        <p:spPr>
          <a:xfrm>
            <a:off x="2789186" y="4702096"/>
            <a:ext cx="108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feld 8"/>
          <p:cNvSpPr txBox="1"/>
          <p:nvPr/>
        </p:nvSpPr>
        <p:spPr>
          <a:xfrm>
            <a:off x="2849516" y="4190203"/>
            <a:ext cx="5760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VP1</a:t>
            </a:r>
            <a:endParaRPr lang="en-GB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feld 9"/>
          <p:cNvSpPr txBox="1"/>
          <p:nvPr/>
        </p:nvSpPr>
        <p:spPr>
          <a:xfrm>
            <a:off x="2849516" y="4555784"/>
            <a:ext cx="6515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VP2</a:t>
            </a:r>
            <a:endParaRPr lang="en-GB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206" descr="2F958396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-37000" contrast="1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362" t="40758" r="34478" b="44715"/>
          <a:stretch/>
        </p:blipFill>
        <p:spPr bwMode="auto">
          <a:xfrm>
            <a:off x="1265588" y="4220127"/>
            <a:ext cx="1476375" cy="64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feld 11"/>
          <p:cNvSpPr txBox="1"/>
          <p:nvPr/>
        </p:nvSpPr>
        <p:spPr>
          <a:xfrm>
            <a:off x="1817840" y="3989012"/>
            <a:ext cx="3600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100" b="1" dirty="0" smtClean="0"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endParaRPr lang="en-GB" sz="11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feld 12"/>
          <p:cNvSpPr txBox="1"/>
          <p:nvPr/>
        </p:nvSpPr>
        <p:spPr>
          <a:xfrm>
            <a:off x="2374283" y="3979487"/>
            <a:ext cx="3600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100" b="1" dirty="0" smtClean="0"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endParaRPr lang="en-GB" sz="11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feld 13"/>
          <p:cNvSpPr txBox="1"/>
          <p:nvPr/>
        </p:nvSpPr>
        <p:spPr>
          <a:xfrm>
            <a:off x="2117208" y="3989012"/>
            <a:ext cx="2796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100" b="1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endParaRPr lang="en-GB" sz="11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feld 14"/>
          <p:cNvSpPr txBox="1"/>
          <p:nvPr/>
        </p:nvSpPr>
        <p:spPr>
          <a:xfrm>
            <a:off x="1341788" y="3989012"/>
            <a:ext cx="2796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100" b="1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endParaRPr lang="en-GB" sz="11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feld 15"/>
          <p:cNvSpPr txBox="1"/>
          <p:nvPr/>
        </p:nvSpPr>
        <p:spPr>
          <a:xfrm>
            <a:off x="1579814" y="3989012"/>
            <a:ext cx="2796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100" b="1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endParaRPr lang="en-GB" sz="11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feld 16"/>
          <p:cNvSpPr txBox="1"/>
          <p:nvPr/>
        </p:nvSpPr>
        <p:spPr>
          <a:xfrm>
            <a:off x="1290987" y="3630013"/>
            <a:ext cx="4166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EC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528344" y="3630013"/>
            <a:ext cx="3989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FC</a:t>
            </a:r>
          </a:p>
        </p:txBody>
      </p:sp>
      <p:sp>
        <p:nvSpPr>
          <p:cNvPr id="19" name="Textfeld 18"/>
          <p:cNvSpPr txBox="1"/>
          <p:nvPr/>
        </p:nvSpPr>
        <p:spPr>
          <a:xfrm>
            <a:off x="1781326" y="3630013"/>
            <a:ext cx="41801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FC</a:t>
            </a:r>
          </a:p>
        </p:txBody>
      </p:sp>
      <p:sp>
        <p:nvSpPr>
          <p:cNvPr id="20" name="Textfeld 19"/>
          <p:cNvSpPr txBox="1"/>
          <p:nvPr/>
        </p:nvSpPr>
        <p:spPr>
          <a:xfrm>
            <a:off x="2064026" y="3630013"/>
            <a:ext cx="4168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EC</a:t>
            </a:r>
          </a:p>
        </p:txBody>
      </p:sp>
      <p:sp>
        <p:nvSpPr>
          <p:cNvPr id="21" name="Textfeld 20"/>
          <p:cNvSpPr txBox="1"/>
          <p:nvPr/>
        </p:nvSpPr>
        <p:spPr>
          <a:xfrm>
            <a:off x="2333008" y="3630013"/>
            <a:ext cx="40947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EC</a:t>
            </a:r>
          </a:p>
        </p:txBody>
      </p:sp>
      <p:sp>
        <p:nvSpPr>
          <p:cNvPr id="22" name="Textfeld 21"/>
          <p:cNvSpPr txBox="1"/>
          <p:nvPr/>
        </p:nvSpPr>
        <p:spPr>
          <a:xfrm>
            <a:off x="2849516" y="3820964"/>
            <a:ext cx="5760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PFU</a:t>
            </a:r>
          </a:p>
        </p:txBody>
      </p:sp>
      <p:pic>
        <p:nvPicPr>
          <p:cNvPr id="42" name="Picture 1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41" t="17171" r="7302" b="13565"/>
          <a:stretch/>
        </p:blipFill>
        <p:spPr bwMode="auto">
          <a:xfrm>
            <a:off x="4106357" y="2518478"/>
            <a:ext cx="1080120" cy="648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3" name="Textfeld 42"/>
          <p:cNvSpPr txBox="1"/>
          <p:nvPr/>
        </p:nvSpPr>
        <p:spPr>
          <a:xfrm>
            <a:off x="4045779" y="2109290"/>
            <a:ext cx="166761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 FC EC  FC EC</a:t>
            </a:r>
          </a:p>
          <a:p>
            <a:r>
              <a:rPr lang="en-GB" sz="11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 -     -      +    +        </a:t>
            </a:r>
            <a:r>
              <a:rPr lang="en-GB" sz="1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Cht</a:t>
            </a:r>
            <a:endParaRPr lang="en-GB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4" name="Gerade Verbindung 43"/>
          <p:cNvCxnSpPr/>
          <p:nvPr/>
        </p:nvCxnSpPr>
        <p:spPr>
          <a:xfrm>
            <a:off x="5201386" y="2636206"/>
            <a:ext cx="108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 Verbindung 44"/>
          <p:cNvCxnSpPr/>
          <p:nvPr/>
        </p:nvCxnSpPr>
        <p:spPr>
          <a:xfrm>
            <a:off x="5201386" y="2939096"/>
            <a:ext cx="108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 Verbindung 45"/>
          <p:cNvCxnSpPr/>
          <p:nvPr/>
        </p:nvCxnSpPr>
        <p:spPr>
          <a:xfrm>
            <a:off x="5201386" y="3045394"/>
            <a:ext cx="108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feld 46"/>
          <p:cNvSpPr txBox="1"/>
          <p:nvPr/>
        </p:nvSpPr>
        <p:spPr>
          <a:xfrm>
            <a:off x="5250530" y="2500084"/>
            <a:ext cx="77075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VP1</a:t>
            </a:r>
            <a:endParaRPr lang="en-GB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Textfeld 47"/>
          <p:cNvSpPr txBox="1"/>
          <p:nvPr/>
        </p:nvSpPr>
        <p:spPr>
          <a:xfrm>
            <a:off x="5253959" y="2791544"/>
            <a:ext cx="6233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VP2</a:t>
            </a:r>
            <a:endParaRPr lang="en-GB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Textfeld 48"/>
          <p:cNvSpPr txBox="1"/>
          <p:nvPr/>
        </p:nvSpPr>
        <p:spPr>
          <a:xfrm>
            <a:off x="5253958" y="2920702"/>
            <a:ext cx="6233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VP3</a:t>
            </a:r>
            <a:endParaRPr lang="en-GB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AutoShape 172"/>
          <p:cNvSpPr>
            <a:spLocks noChangeAspect="1" noChangeArrowheads="1" noTextEdit="1"/>
          </p:cNvSpPr>
          <p:nvPr/>
        </p:nvSpPr>
        <p:spPr bwMode="auto">
          <a:xfrm>
            <a:off x="2182189" y="2577655"/>
            <a:ext cx="108585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1" name="Picture 2" descr="C:\Users\Kempf_Lab\Documents\Marcus von Nordheim\ck_0010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  <a14:imgEffect>
                      <a14:brightnessContrast bright="-4000" contrast="1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7255" t="58904" r="7201" b="35931"/>
          <a:stretch/>
        </p:blipFill>
        <p:spPr bwMode="auto">
          <a:xfrm rot="16200000" flipH="1">
            <a:off x="2690641" y="2584991"/>
            <a:ext cx="583367" cy="568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Textfeld 51"/>
          <p:cNvSpPr txBox="1"/>
          <p:nvPr/>
        </p:nvSpPr>
        <p:spPr>
          <a:xfrm rot="16200000">
            <a:off x="1960092" y="2119059"/>
            <a:ext cx="78443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FC IP</a:t>
            </a:r>
            <a:r>
              <a:rPr lang="en-GB" sz="1100" baseline="30000" dirty="0" smtClean="0">
                <a:latin typeface="Arial" panose="020B0604020202020204" pitchFamily="34" charset="0"/>
                <a:cs typeface="Arial" panose="020B0604020202020204" pitchFamily="34" charset="0"/>
              </a:rPr>
              <a:t>B7</a:t>
            </a:r>
            <a:endParaRPr lang="en-GB" sz="1100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Textfeld 52"/>
          <p:cNvSpPr txBox="1"/>
          <p:nvPr/>
        </p:nvSpPr>
        <p:spPr>
          <a:xfrm rot="16200000">
            <a:off x="2179740" y="2119059"/>
            <a:ext cx="78443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EC IP</a:t>
            </a:r>
            <a:r>
              <a:rPr lang="en-GB" sz="1100" baseline="30000" dirty="0" smtClean="0">
                <a:latin typeface="Arial" panose="020B0604020202020204" pitchFamily="34" charset="0"/>
                <a:cs typeface="Arial" panose="020B0604020202020204" pitchFamily="34" charset="0"/>
              </a:rPr>
              <a:t>B7</a:t>
            </a:r>
            <a:endParaRPr lang="en-GB" sz="1100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Textfeld 53"/>
          <p:cNvSpPr txBox="1"/>
          <p:nvPr/>
        </p:nvSpPr>
        <p:spPr>
          <a:xfrm rot="16200000">
            <a:off x="2441309" y="2072079"/>
            <a:ext cx="8783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FC IP</a:t>
            </a:r>
            <a:r>
              <a:rPr lang="en-GB" sz="1100" baseline="30000" dirty="0" smtClean="0">
                <a:latin typeface="Arial" panose="020B0604020202020204" pitchFamily="34" charset="0"/>
                <a:cs typeface="Arial" panose="020B0604020202020204" pitchFamily="34" charset="0"/>
              </a:rPr>
              <a:t>N-VP2</a:t>
            </a:r>
            <a:endParaRPr lang="en-GB" sz="1100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" name="Textfeld 54"/>
          <p:cNvSpPr txBox="1"/>
          <p:nvPr/>
        </p:nvSpPr>
        <p:spPr>
          <a:xfrm rot="16200000">
            <a:off x="2650354" y="2036075"/>
            <a:ext cx="9504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EC IP</a:t>
            </a:r>
            <a:r>
              <a:rPr lang="en-GB" sz="1100" baseline="30000" dirty="0" smtClean="0">
                <a:latin typeface="Arial" panose="020B0604020202020204" pitchFamily="34" charset="0"/>
                <a:cs typeface="Arial" panose="020B0604020202020204" pitchFamily="34" charset="0"/>
              </a:rPr>
              <a:t>N-VP2</a:t>
            </a:r>
            <a:endParaRPr lang="en-GB" sz="1100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6" name="Gerade Verbindung 55"/>
          <p:cNvCxnSpPr/>
          <p:nvPr/>
        </p:nvCxnSpPr>
        <p:spPr>
          <a:xfrm>
            <a:off x="3311794" y="2699059"/>
            <a:ext cx="108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Gerade Verbindung 56"/>
          <p:cNvCxnSpPr/>
          <p:nvPr/>
        </p:nvCxnSpPr>
        <p:spPr>
          <a:xfrm>
            <a:off x="3311794" y="3054907"/>
            <a:ext cx="108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feld 57"/>
          <p:cNvSpPr txBox="1"/>
          <p:nvPr/>
        </p:nvSpPr>
        <p:spPr>
          <a:xfrm>
            <a:off x="3372372" y="2577729"/>
            <a:ext cx="61806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VP1</a:t>
            </a:r>
            <a:endParaRPr lang="en-GB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9" name="Textfeld 58"/>
          <p:cNvSpPr txBox="1"/>
          <p:nvPr/>
        </p:nvSpPr>
        <p:spPr>
          <a:xfrm>
            <a:off x="3372372" y="2922147"/>
            <a:ext cx="54606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VP2</a:t>
            </a:r>
            <a:endParaRPr lang="en-GB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0" name="Picture 174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6952" y="2584005"/>
            <a:ext cx="512763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" name="Picture 175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1917" y="2574481"/>
            <a:ext cx="531300" cy="6036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" name="Rectangle 177"/>
          <p:cNvSpPr>
            <a:spLocks noChangeArrowheads="1"/>
          </p:cNvSpPr>
          <p:nvPr/>
        </p:nvSpPr>
        <p:spPr bwMode="auto">
          <a:xfrm>
            <a:off x="2183777" y="2579243"/>
            <a:ext cx="1082675" cy="577850"/>
          </a:xfrm>
          <a:prstGeom prst="rect">
            <a:avLst/>
          </a:prstGeom>
          <a:noFill/>
          <a:ln w="635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" name="Line 178"/>
          <p:cNvSpPr>
            <a:spLocks noChangeShapeType="1"/>
          </p:cNvSpPr>
          <p:nvPr/>
        </p:nvSpPr>
        <p:spPr bwMode="auto">
          <a:xfrm>
            <a:off x="2704477" y="2579243"/>
            <a:ext cx="0" cy="577850"/>
          </a:xfrm>
          <a:prstGeom prst="line">
            <a:avLst/>
          </a:prstGeom>
          <a:noFill/>
          <a:ln w="635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5" name="Picture 46" descr="C:\Users\Raphael\Desktop 4\Temporary Results Thesis\FC EC Purification.tif"/>
          <p:cNvPicPr>
            <a:picLocks noChangeAspect="1" noChangeArrowheads="1"/>
          </p:cNvPicPr>
          <p:nvPr/>
        </p:nvPicPr>
        <p:blipFill>
          <a:blip r:embed="rId9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357" y="2237928"/>
            <a:ext cx="962222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6" name="Textfeld 65"/>
          <p:cNvSpPr txBox="1"/>
          <p:nvPr/>
        </p:nvSpPr>
        <p:spPr>
          <a:xfrm>
            <a:off x="889344" y="395536"/>
            <a:ext cx="307416" cy="4062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b="1" dirty="0" smtClean="0"/>
              <a:t>A</a:t>
            </a:r>
            <a:endParaRPr lang="de-DE" b="1" dirty="0"/>
          </a:p>
        </p:txBody>
      </p:sp>
      <p:sp>
        <p:nvSpPr>
          <p:cNvPr id="67" name="Textfeld 66"/>
          <p:cNvSpPr txBox="1"/>
          <p:nvPr/>
        </p:nvSpPr>
        <p:spPr>
          <a:xfrm>
            <a:off x="889344" y="1837757"/>
            <a:ext cx="307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b="1" dirty="0"/>
              <a:t>B</a:t>
            </a:r>
            <a:endParaRPr lang="de-DE" b="1" dirty="0"/>
          </a:p>
        </p:txBody>
      </p:sp>
      <p:sp>
        <p:nvSpPr>
          <p:cNvPr id="68" name="Textfeld 67"/>
          <p:cNvSpPr txBox="1"/>
          <p:nvPr/>
        </p:nvSpPr>
        <p:spPr>
          <a:xfrm>
            <a:off x="1959133" y="1837757"/>
            <a:ext cx="307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b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endParaRPr lang="de-DE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9" name="Textfeld 68"/>
          <p:cNvSpPr txBox="1"/>
          <p:nvPr/>
        </p:nvSpPr>
        <p:spPr>
          <a:xfrm>
            <a:off x="3625648" y="1837757"/>
            <a:ext cx="307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b="1" dirty="0" smtClean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endParaRPr lang="de-DE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0" name="Textfeld 69"/>
          <p:cNvSpPr txBox="1"/>
          <p:nvPr/>
        </p:nvSpPr>
        <p:spPr>
          <a:xfrm>
            <a:off x="2849516" y="3970918"/>
            <a:ext cx="5760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Neur</a:t>
            </a:r>
            <a:endParaRPr lang="de-CH" sz="11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1" name="Textfeld 70"/>
          <p:cNvSpPr txBox="1"/>
          <p:nvPr/>
        </p:nvSpPr>
        <p:spPr>
          <a:xfrm>
            <a:off x="1338618" y="3820964"/>
            <a:ext cx="4166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</a:p>
        </p:txBody>
      </p:sp>
      <p:sp>
        <p:nvSpPr>
          <p:cNvPr id="72" name="Textfeld 71"/>
          <p:cNvSpPr txBox="1"/>
          <p:nvPr/>
        </p:nvSpPr>
        <p:spPr>
          <a:xfrm>
            <a:off x="1575975" y="3820964"/>
            <a:ext cx="3989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</a:p>
        </p:txBody>
      </p:sp>
      <p:sp>
        <p:nvSpPr>
          <p:cNvPr id="73" name="Textfeld 72"/>
          <p:cNvSpPr txBox="1"/>
          <p:nvPr/>
        </p:nvSpPr>
        <p:spPr>
          <a:xfrm>
            <a:off x="1828957" y="3820964"/>
            <a:ext cx="41801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</a:p>
        </p:txBody>
      </p:sp>
      <p:sp>
        <p:nvSpPr>
          <p:cNvPr id="74" name="Textfeld 73"/>
          <p:cNvSpPr txBox="1"/>
          <p:nvPr/>
        </p:nvSpPr>
        <p:spPr>
          <a:xfrm>
            <a:off x="2083077" y="3820964"/>
            <a:ext cx="4168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25</a:t>
            </a:r>
          </a:p>
        </p:txBody>
      </p:sp>
      <p:sp>
        <p:nvSpPr>
          <p:cNvPr id="75" name="Textfeld 74"/>
          <p:cNvSpPr txBox="1"/>
          <p:nvPr/>
        </p:nvSpPr>
        <p:spPr>
          <a:xfrm>
            <a:off x="2352059" y="3820964"/>
            <a:ext cx="40947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25</a:t>
            </a:r>
          </a:p>
        </p:txBody>
      </p:sp>
      <p:sp>
        <p:nvSpPr>
          <p:cNvPr id="76" name="Textfeld 75"/>
          <p:cNvSpPr txBox="1"/>
          <p:nvPr/>
        </p:nvSpPr>
        <p:spPr>
          <a:xfrm>
            <a:off x="889344" y="3445855"/>
            <a:ext cx="307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b="1" dirty="0"/>
              <a:t>E</a:t>
            </a:r>
            <a:endParaRPr lang="de-DE" b="1" dirty="0"/>
          </a:p>
        </p:txBody>
      </p:sp>
      <p:pic>
        <p:nvPicPr>
          <p:cNvPr id="1078" name="Picture 54" descr="E:\Neuraminidase\Neuraminidase.001.jpg"/>
          <p:cNvPicPr>
            <a:picLocks noChangeAspect="1" noChangeArrowheads="1"/>
          </p:cNvPicPr>
          <p:nvPr/>
        </p:nvPicPr>
        <p:blipFill>
          <a:blip r:embed="rId1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3288" y="3585612"/>
            <a:ext cx="2208000" cy="16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7" name="Textfeld 76"/>
          <p:cNvSpPr txBox="1"/>
          <p:nvPr/>
        </p:nvSpPr>
        <p:spPr>
          <a:xfrm>
            <a:off x="3625648" y="3445855"/>
            <a:ext cx="307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b="1" dirty="0" smtClean="0"/>
              <a:t>F</a:t>
            </a:r>
            <a:endParaRPr lang="de-DE" b="1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447" y="814452"/>
            <a:ext cx="4599931" cy="75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89323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688" y="323528"/>
            <a:ext cx="5360942" cy="60486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34919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0" name="Picture 18" descr="C:\Users\Raphael\Desktop 4\Temporary Results Thesis\Binding Comp.tif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664" y="459648"/>
            <a:ext cx="2000724" cy="176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1" name="Picture 19" descr="C:\Users\Raphael\Desktop 4\Temporary Results Thesis\FC(CHT) FC comp.tif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7012" y="459648"/>
            <a:ext cx="1998650" cy="20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C:\Users\Raphael\Desktop 4\Temporary Results Thesis\FC(CHT)_EC comp.tif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7286" y="459648"/>
            <a:ext cx="2018058" cy="189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C:\Users\Raphael\Desktop 4\Temporary Results Thesis\Infection Comp.tif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3273" y="2627936"/>
            <a:ext cx="2397895" cy="136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feld 12"/>
          <p:cNvSpPr txBox="1"/>
          <p:nvPr/>
        </p:nvSpPr>
        <p:spPr>
          <a:xfrm>
            <a:off x="260648" y="179512"/>
            <a:ext cx="307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b="1" dirty="0" smtClean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endParaRPr lang="de-DE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feld 13"/>
          <p:cNvSpPr txBox="1"/>
          <p:nvPr/>
        </p:nvSpPr>
        <p:spPr>
          <a:xfrm>
            <a:off x="2348880" y="179512"/>
            <a:ext cx="307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endParaRPr lang="de-DE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feld 14"/>
          <p:cNvSpPr txBox="1"/>
          <p:nvPr/>
        </p:nvSpPr>
        <p:spPr>
          <a:xfrm>
            <a:off x="4426236" y="179512"/>
            <a:ext cx="307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b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endParaRPr lang="de-DE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feld 15"/>
          <p:cNvSpPr txBox="1"/>
          <p:nvPr/>
        </p:nvSpPr>
        <p:spPr>
          <a:xfrm>
            <a:off x="260648" y="2123728"/>
            <a:ext cx="307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b="1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endParaRPr lang="de-DE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96" name="Picture 24" descr="C:\Users\Raphael\Desktop 4\Temporary Results Thesis\Binding saturation curve.tif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788" y="2345690"/>
            <a:ext cx="2223599" cy="159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feld 17"/>
          <p:cNvSpPr txBox="1"/>
          <p:nvPr/>
        </p:nvSpPr>
        <p:spPr>
          <a:xfrm>
            <a:off x="2329496" y="2123728"/>
            <a:ext cx="307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b="1" dirty="0" smtClean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endParaRPr lang="de-DE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5029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Raphael\Desktop 4\Temporary Results Thesis\B19V Intracellular.tif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0695" y="3456000"/>
            <a:ext cx="1498711" cy="11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Raphael\Desktop 4\Temporary Results Thesis\B19 Virus Binding.tif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2001" y="3456000"/>
            <a:ext cx="1494774" cy="11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Raphael\Desktop 4\Temporary Results Thesis\B19 Virus.tif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307" y="3456000"/>
            <a:ext cx="1494774" cy="11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feld 3"/>
          <p:cNvSpPr txBox="1"/>
          <p:nvPr/>
        </p:nvSpPr>
        <p:spPr>
          <a:xfrm>
            <a:off x="2026940" y="3187594"/>
            <a:ext cx="10633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B19V binding</a:t>
            </a:r>
            <a:endParaRPr lang="en-GB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116632" y="3187594"/>
            <a:ext cx="19442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B19V purified from plasma</a:t>
            </a:r>
            <a:endParaRPr lang="en-GB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3340705" y="3187594"/>
            <a:ext cx="141301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B19V internalization</a:t>
            </a:r>
            <a:endParaRPr lang="en-GB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77" name="Picture 5" descr="C:\Users\Raphael\Desktop 4\Temporary Results Thesis\CPV CELL + SN.tif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8875" y="3456000"/>
            <a:ext cx="1494774" cy="11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feld 10"/>
          <p:cNvSpPr txBox="1"/>
          <p:nvPr/>
        </p:nvSpPr>
        <p:spPr>
          <a:xfrm>
            <a:off x="5314105" y="3187594"/>
            <a:ext cx="10633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CPV SN + Cell</a:t>
            </a:r>
            <a:endParaRPr lang="en-GB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Picture 6" descr="COR3814-1.jp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36" b="16382"/>
          <a:stretch/>
        </p:blipFill>
        <p:spPr bwMode="auto">
          <a:xfrm flipH="1">
            <a:off x="5256955" y="1462331"/>
            <a:ext cx="1256616" cy="576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8" descr="T-Shirt mit Comic Knochen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191" y="1359924"/>
            <a:ext cx="792000" cy="79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1" descr="http://www.gesund-durch.de/media/2013/10/gd_Ozontherapie_Fotolia_5941520_SebastianKaulitzki-1024x768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5555" y="1359924"/>
            <a:ext cx="1056000" cy="79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feld 14"/>
          <p:cNvSpPr txBox="1"/>
          <p:nvPr/>
        </p:nvSpPr>
        <p:spPr>
          <a:xfrm>
            <a:off x="155170" y="2157131"/>
            <a:ext cx="17123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Bone marrow: </a:t>
            </a:r>
          </a:p>
          <a:p>
            <a:pPr algn="ctr"/>
            <a:r>
              <a:rPr lang="en-GB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Site of production</a:t>
            </a:r>
            <a:endParaRPr lang="en-GB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feld 16"/>
          <p:cNvSpPr txBox="1"/>
          <p:nvPr/>
        </p:nvSpPr>
        <p:spPr>
          <a:xfrm>
            <a:off x="2387637" y="2157131"/>
            <a:ext cx="10888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Blood:</a:t>
            </a:r>
          </a:p>
          <a:p>
            <a:pPr algn="ctr"/>
            <a:r>
              <a:rPr lang="en-GB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Mature </a:t>
            </a:r>
            <a:r>
              <a:rPr lang="en-GB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virions</a:t>
            </a:r>
            <a:endParaRPr lang="en-GB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feld 17"/>
          <p:cNvSpPr txBox="1"/>
          <p:nvPr/>
        </p:nvSpPr>
        <p:spPr>
          <a:xfrm>
            <a:off x="1647850" y="1043608"/>
            <a:ext cx="63854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100" b="1" dirty="0" smtClean="0">
                <a:latin typeface="Arial" panose="020B0604020202020204" pitchFamily="34" charset="0"/>
                <a:cs typeface="Arial" panose="020B0604020202020204" pitchFamily="34" charset="0"/>
              </a:rPr>
              <a:t>B19V</a:t>
            </a:r>
            <a:endParaRPr lang="de-DE" sz="1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feld 18"/>
          <p:cNvSpPr txBox="1"/>
          <p:nvPr/>
        </p:nvSpPr>
        <p:spPr>
          <a:xfrm>
            <a:off x="5653433" y="1043608"/>
            <a:ext cx="5316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1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CPV</a:t>
            </a:r>
            <a:endParaRPr lang="de-DE" sz="1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5029059" y="2157131"/>
            <a:ext cx="171230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Cell culture:</a:t>
            </a:r>
          </a:p>
          <a:p>
            <a:pPr algn="ctr"/>
            <a:r>
              <a:rPr lang="en-GB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Pre-mature and mature </a:t>
            </a:r>
            <a:r>
              <a:rPr lang="en-GB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virions</a:t>
            </a:r>
            <a:r>
              <a:rPr lang="en-GB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are not </a:t>
            </a:r>
            <a:r>
              <a:rPr lang="en-GB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separated </a:t>
            </a:r>
            <a:endParaRPr lang="en-GB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Gerade Verbindung mit Pfeil 5"/>
          <p:cNvCxnSpPr/>
          <p:nvPr/>
        </p:nvCxnSpPr>
        <p:spPr>
          <a:xfrm>
            <a:off x="1632992" y="1719414"/>
            <a:ext cx="531681" cy="0"/>
          </a:xfrm>
          <a:prstGeom prst="straightConnector1">
            <a:avLst/>
          </a:prstGeom>
          <a:ln w="38100">
            <a:tailEnd type="stealt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feld 6"/>
          <p:cNvSpPr txBox="1"/>
          <p:nvPr/>
        </p:nvSpPr>
        <p:spPr>
          <a:xfrm>
            <a:off x="116632" y="642918"/>
            <a:ext cx="36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b="1" dirty="0" smtClean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endParaRPr lang="de-DE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Textfeld 23"/>
          <p:cNvSpPr txBox="1"/>
          <p:nvPr/>
        </p:nvSpPr>
        <p:spPr>
          <a:xfrm>
            <a:off x="4797152" y="642918"/>
            <a:ext cx="36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endParaRPr lang="de-DE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feld 24"/>
          <p:cNvSpPr txBox="1"/>
          <p:nvPr/>
        </p:nvSpPr>
        <p:spPr>
          <a:xfrm>
            <a:off x="116632" y="2875077"/>
            <a:ext cx="36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b="1" dirty="0" smtClean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endParaRPr lang="de-DE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Textfeld 25"/>
          <p:cNvSpPr txBox="1"/>
          <p:nvPr/>
        </p:nvSpPr>
        <p:spPr>
          <a:xfrm>
            <a:off x="1700808" y="2875077"/>
            <a:ext cx="36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b="1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endParaRPr lang="de-DE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feld 26"/>
          <p:cNvSpPr txBox="1"/>
          <p:nvPr/>
        </p:nvSpPr>
        <p:spPr>
          <a:xfrm>
            <a:off x="3169543" y="2875077"/>
            <a:ext cx="36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b="1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endParaRPr lang="de-DE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extfeld 27"/>
          <p:cNvSpPr txBox="1"/>
          <p:nvPr/>
        </p:nvSpPr>
        <p:spPr>
          <a:xfrm>
            <a:off x="4958544" y="2875077"/>
            <a:ext cx="36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b="1" dirty="0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endParaRPr lang="de-DE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3843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/>
          <p:cNvGrpSpPr/>
          <p:nvPr/>
        </p:nvGrpSpPr>
        <p:grpSpPr>
          <a:xfrm>
            <a:off x="332656" y="971600"/>
            <a:ext cx="5038498" cy="827336"/>
            <a:chOff x="2269806" y="1268760"/>
            <a:chExt cx="5038498" cy="827336"/>
          </a:xfrm>
        </p:grpSpPr>
        <p:grpSp>
          <p:nvGrpSpPr>
            <p:cNvPr id="5" name="Gruppieren 4"/>
            <p:cNvGrpSpPr/>
            <p:nvPr/>
          </p:nvGrpSpPr>
          <p:grpSpPr>
            <a:xfrm>
              <a:off x="2269806" y="1268760"/>
              <a:ext cx="5038498" cy="827336"/>
              <a:chOff x="2269806" y="1268760"/>
              <a:chExt cx="5038498" cy="827336"/>
            </a:xfrm>
          </p:grpSpPr>
          <p:grpSp>
            <p:nvGrpSpPr>
              <p:cNvPr id="8" name="Gruppieren 7"/>
              <p:cNvGrpSpPr/>
              <p:nvPr/>
            </p:nvGrpSpPr>
            <p:grpSpPr>
              <a:xfrm>
                <a:off x="2269806" y="1268760"/>
                <a:ext cx="5038498" cy="827336"/>
                <a:chOff x="2197798" y="2996952"/>
                <a:chExt cx="5038498" cy="827336"/>
              </a:xfrm>
            </p:grpSpPr>
            <p:pic>
              <p:nvPicPr>
                <p:cNvPr id="16" name="Picture 2"/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933" r="7246"/>
                <a:stretch/>
              </p:blipFill>
              <p:spPr bwMode="auto">
                <a:xfrm flipH="1">
                  <a:off x="2197798" y="3033713"/>
                  <a:ext cx="4932341" cy="79057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17" name="Textfeld 16"/>
                <p:cNvSpPr txBox="1"/>
                <p:nvPr/>
              </p:nvSpPr>
              <p:spPr>
                <a:xfrm>
                  <a:off x="2197799" y="2996952"/>
                  <a:ext cx="5038497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1200" dirty="0" smtClean="0"/>
                    <a:t>1   2  3    4    5   6    7    8    9  10  11 12  13 14 15  16 17 18  19 20  21 22 23 24</a:t>
                  </a:r>
                  <a:endParaRPr lang="en-GB" sz="1200" dirty="0"/>
                </a:p>
              </p:txBody>
            </p:sp>
          </p:grpSp>
          <p:grpSp>
            <p:nvGrpSpPr>
              <p:cNvPr id="9" name="Gruppieren 8"/>
              <p:cNvGrpSpPr/>
              <p:nvPr/>
            </p:nvGrpSpPr>
            <p:grpSpPr>
              <a:xfrm>
                <a:off x="2826572" y="1740158"/>
                <a:ext cx="1044000" cy="76738"/>
                <a:chOff x="2826572" y="2636912"/>
                <a:chExt cx="1044000" cy="76738"/>
              </a:xfrm>
            </p:grpSpPr>
            <p:cxnSp>
              <p:nvCxnSpPr>
                <p:cNvPr id="13" name="Gerade Verbindung 12"/>
                <p:cNvCxnSpPr/>
                <p:nvPr/>
              </p:nvCxnSpPr>
              <p:spPr>
                <a:xfrm>
                  <a:off x="2826572" y="2708920"/>
                  <a:ext cx="1044000" cy="0"/>
                </a:xfrm>
                <a:prstGeom prst="line">
                  <a:avLst/>
                </a:prstGeom>
                <a:ln w="19050">
                  <a:solidFill>
                    <a:srgbClr val="1C1C1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Gerade Verbindung 13"/>
                <p:cNvCxnSpPr/>
                <p:nvPr/>
              </p:nvCxnSpPr>
              <p:spPr>
                <a:xfrm flipV="1">
                  <a:off x="2832378" y="2641650"/>
                  <a:ext cx="0" cy="72000"/>
                </a:xfrm>
                <a:prstGeom prst="line">
                  <a:avLst/>
                </a:prstGeom>
                <a:ln w="19050">
                  <a:solidFill>
                    <a:srgbClr val="1C1C1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Gerade Verbindung 14"/>
                <p:cNvCxnSpPr/>
                <p:nvPr/>
              </p:nvCxnSpPr>
              <p:spPr>
                <a:xfrm flipV="1">
                  <a:off x="3862262" y="2636912"/>
                  <a:ext cx="0" cy="72008"/>
                </a:xfrm>
                <a:prstGeom prst="line">
                  <a:avLst/>
                </a:prstGeom>
                <a:ln w="19050">
                  <a:solidFill>
                    <a:srgbClr val="1C1C1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0" name="Gerade Verbindung 9"/>
              <p:cNvCxnSpPr/>
              <p:nvPr/>
            </p:nvCxnSpPr>
            <p:spPr>
              <a:xfrm>
                <a:off x="5568096" y="1786200"/>
                <a:ext cx="590400" cy="0"/>
              </a:xfrm>
              <a:prstGeom prst="line">
                <a:avLst/>
              </a:prstGeom>
              <a:ln w="19050">
                <a:solidFill>
                  <a:srgbClr val="1C1C1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Gerade Verbindung 10"/>
              <p:cNvCxnSpPr/>
              <p:nvPr/>
            </p:nvCxnSpPr>
            <p:spPr>
              <a:xfrm flipV="1">
                <a:off x="5572632" y="1707500"/>
                <a:ext cx="0" cy="72000"/>
              </a:xfrm>
              <a:prstGeom prst="line">
                <a:avLst/>
              </a:prstGeom>
              <a:ln w="19050">
                <a:solidFill>
                  <a:srgbClr val="1C1C1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Gerade Verbindung 11"/>
              <p:cNvCxnSpPr/>
              <p:nvPr/>
            </p:nvCxnSpPr>
            <p:spPr>
              <a:xfrm flipV="1">
                <a:off x="6151742" y="1714192"/>
                <a:ext cx="0" cy="72008"/>
              </a:xfrm>
              <a:prstGeom prst="line">
                <a:avLst/>
              </a:prstGeom>
              <a:ln w="19050">
                <a:solidFill>
                  <a:srgbClr val="1C1C1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Textfeld 5"/>
            <p:cNvSpPr txBox="1"/>
            <p:nvPr/>
          </p:nvSpPr>
          <p:spPr>
            <a:xfrm>
              <a:off x="2781177" y="1790960"/>
              <a:ext cx="165618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1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Empty Capsids</a:t>
              </a:r>
              <a:endParaRPr lang="en-GB" sz="11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Textfeld 6"/>
            <p:cNvSpPr txBox="1"/>
            <p:nvPr/>
          </p:nvSpPr>
          <p:spPr>
            <a:xfrm>
              <a:off x="5389932" y="1790960"/>
              <a:ext cx="165618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1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Full Capsids</a:t>
              </a:r>
              <a:endParaRPr lang="en-GB" sz="11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44191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Raphael\Desktop 4\Final TIF Pics for Figures\EC only\EC final_(c1+c2+c3).T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8000" contrast="1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2952" t="31371" r="34650" b="47051"/>
          <a:stretch/>
        </p:blipFill>
        <p:spPr bwMode="auto">
          <a:xfrm>
            <a:off x="2371664" y="52554"/>
            <a:ext cx="2162236" cy="1650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C:\Users\Raphael\Desktop 4\Final TIF Pics for Figures\EC only\EC final_(c1+c2+c3).TIF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7" t="5861"/>
          <a:stretch/>
        </p:blipFill>
        <p:spPr bwMode="auto">
          <a:xfrm>
            <a:off x="141412" y="44624"/>
            <a:ext cx="2158242" cy="16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hteck 5"/>
          <p:cNvSpPr/>
          <p:nvPr/>
        </p:nvSpPr>
        <p:spPr>
          <a:xfrm>
            <a:off x="1026318" y="481434"/>
            <a:ext cx="507055" cy="393924"/>
          </a:xfrm>
          <a:prstGeom prst="rect">
            <a:avLst/>
          </a:prstGeom>
          <a:noFill/>
          <a:ln w="38100">
            <a:solidFill>
              <a:schemeClr val="bg1"/>
            </a:solidFill>
            <a:prstDash val="dashDot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14" descr="C:\Users\Raphael\Desktop 4\Final TIF Pics for Figures\ShiftImage FC final\ShiftImage FC final_(c1+c2+c3).TIF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75"/>
          <a:stretch/>
        </p:blipFill>
        <p:spPr bwMode="auto">
          <a:xfrm>
            <a:off x="141412" y="1774354"/>
            <a:ext cx="2163600" cy="1654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hteck 7"/>
          <p:cNvSpPr/>
          <p:nvPr/>
        </p:nvSpPr>
        <p:spPr>
          <a:xfrm>
            <a:off x="1774884" y="1910025"/>
            <a:ext cx="451400" cy="354945"/>
          </a:xfrm>
          <a:prstGeom prst="rect">
            <a:avLst/>
          </a:prstGeom>
          <a:noFill/>
          <a:ln w="38100">
            <a:solidFill>
              <a:schemeClr val="bg1"/>
            </a:solidFill>
            <a:prstDash val="dashDot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14" descr="C:\Users\Raphael\Desktop 4\Final TIF Pics for Figures\ShiftImage FC final\ShiftImage FC final_(c1+c2+c3).TIF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3000" contrast="1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5462" t="8198" r="3639" b="71599"/>
          <a:stretch/>
        </p:blipFill>
        <p:spPr bwMode="auto">
          <a:xfrm>
            <a:off x="2370300" y="1776935"/>
            <a:ext cx="2163600" cy="1652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C:\Users\Raphael\Desktop 4\Final TIF Pics for Figures\FC + EC\FC + EC_(c1+c2+c3).TIF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12000" contras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37" t="40254" r="76552" b="38355"/>
          <a:stretch/>
        </p:blipFill>
        <p:spPr bwMode="auto">
          <a:xfrm>
            <a:off x="2378524" y="3501192"/>
            <a:ext cx="2155376" cy="1652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C:\Users\Raphael\Desktop 4\Final TIF Pics for Figures\FC + EC\FC + EC_(c1+c2+c3).TIF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12000" contrast="2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777" r="3817"/>
          <a:stretch/>
        </p:blipFill>
        <p:spPr bwMode="auto">
          <a:xfrm>
            <a:off x="145174" y="3501192"/>
            <a:ext cx="2156478" cy="16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hteck 11"/>
          <p:cNvSpPr/>
          <p:nvPr/>
        </p:nvSpPr>
        <p:spPr>
          <a:xfrm>
            <a:off x="170562" y="4088142"/>
            <a:ext cx="507055" cy="393924"/>
          </a:xfrm>
          <a:prstGeom prst="rect">
            <a:avLst/>
          </a:prstGeom>
          <a:noFill/>
          <a:ln w="38100">
            <a:solidFill>
              <a:schemeClr val="bg1"/>
            </a:solidFill>
            <a:prstDash val="dashDot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Picture 5" descr="C:\Users\Raphael\Desktop 4\Final TIF Pics for Figures\EC (30) + FC\EC (30) + FC_(c1+c2+c3).TIF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-3000" contrast="4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084" t="26535" r="68314" b="58363"/>
          <a:stretch/>
        </p:blipFill>
        <p:spPr bwMode="auto">
          <a:xfrm>
            <a:off x="2373660" y="5234879"/>
            <a:ext cx="2152183" cy="1650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5" descr="C:\Users\Raphael\Desktop 4\Final TIF Pics for Figures\EC (30) + FC\EC (30) + FC_(c1+c2+c3).TIF"/>
          <p:cNvPicPr>
            <a:picLocks noChangeAspect="1" noChangeArrowheads="1"/>
          </p:cNvPicPr>
          <p:nvPr/>
        </p:nvPicPr>
        <p:blipFill rotWithShape="1"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-3000" contrast="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31765" b="34121"/>
          <a:stretch/>
        </p:blipFill>
        <p:spPr bwMode="auto">
          <a:xfrm>
            <a:off x="141412" y="5229384"/>
            <a:ext cx="2164834" cy="16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hteck 14"/>
          <p:cNvSpPr/>
          <p:nvPr/>
        </p:nvSpPr>
        <p:spPr>
          <a:xfrm>
            <a:off x="648369" y="5886612"/>
            <a:ext cx="507055" cy="393924"/>
          </a:xfrm>
          <a:prstGeom prst="rect">
            <a:avLst/>
          </a:prstGeom>
          <a:noFill/>
          <a:ln w="38100">
            <a:solidFill>
              <a:schemeClr val="bg1"/>
            </a:solidFill>
            <a:prstDash val="dashDot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feld 17"/>
          <p:cNvSpPr txBox="1"/>
          <p:nvPr/>
        </p:nvSpPr>
        <p:spPr>
          <a:xfrm>
            <a:off x="-442021" y="716781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EC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feld 18"/>
          <p:cNvSpPr txBox="1"/>
          <p:nvPr/>
        </p:nvSpPr>
        <p:spPr>
          <a:xfrm>
            <a:off x="-1018388" y="4175199"/>
            <a:ext cx="1287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EC + FC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feld 20"/>
          <p:cNvSpPr txBox="1"/>
          <p:nvPr/>
        </p:nvSpPr>
        <p:spPr>
          <a:xfrm>
            <a:off x="-1468596" y="5949280"/>
            <a:ext cx="1563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EC(30’) + FC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" name="Picture 12" descr="C:\Users\Raphael\Desktop 4\Scatterplot EC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2608" y="52554"/>
            <a:ext cx="2078417" cy="164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3" descr="C:\Users\Raphael\Desktop 4\scatterplot FC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2608" y="1776935"/>
            <a:ext cx="2078417" cy="164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4" descr="C:\Users\Raphael\Desktop 4\Scatterplot EC+FC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2608" y="3501192"/>
            <a:ext cx="2078417" cy="164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18" descr="C:\Users\Raphael\Desktop 4\Scatterplot EC(30')+FC (2)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2608" y="5234879"/>
            <a:ext cx="2082955" cy="165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feld 25"/>
          <p:cNvSpPr txBox="1"/>
          <p:nvPr/>
        </p:nvSpPr>
        <p:spPr>
          <a:xfrm>
            <a:off x="718220" y="-358219"/>
            <a:ext cx="1129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Binding</a:t>
            </a:r>
            <a:endParaRPr lang="en-GB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extfeld 27"/>
          <p:cNvSpPr txBox="1"/>
          <p:nvPr/>
        </p:nvSpPr>
        <p:spPr>
          <a:xfrm>
            <a:off x="5135810" y="-358219"/>
            <a:ext cx="1988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Scatter</a:t>
            </a:r>
            <a:r>
              <a:rPr lang="de-CH" dirty="0" smtClean="0">
                <a:latin typeface="Arial" panose="020B0604020202020204" pitchFamily="34" charset="0"/>
                <a:cs typeface="Arial" panose="020B0604020202020204" pitchFamily="34" charset="0"/>
              </a:rPr>
              <a:t> Plot</a:t>
            </a:r>
            <a:endParaRPr lang="en-GB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Textfeld 28"/>
          <p:cNvSpPr txBox="1"/>
          <p:nvPr/>
        </p:nvSpPr>
        <p:spPr>
          <a:xfrm>
            <a:off x="2685678" y="-358219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Amplification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Textfeld 29"/>
          <p:cNvSpPr txBox="1"/>
          <p:nvPr/>
        </p:nvSpPr>
        <p:spPr>
          <a:xfrm>
            <a:off x="-435671" y="2445668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Textfeld 30"/>
          <p:cNvSpPr txBox="1"/>
          <p:nvPr/>
        </p:nvSpPr>
        <p:spPr>
          <a:xfrm>
            <a:off x="620688" y="-1404664"/>
            <a:ext cx="6332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 smtClean="0">
                <a:latin typeface="Arial" panose="020B0604020202020204" pitchFamily="34" charset="0"/>
                <a:cs typeface="Arial" panose="020B0604020202020204" pitchFamily="34" charset="0"/>
              </a:rPr>
              <a:t>FC </a:t>
            </a:r>
            <a:r>
              <a:rPr lang="de-CH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has</a:t>
            </a:r>
            <a:r>
              <a:rPr lang="de-CH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CH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priority</a:t>
            </a:r>
            <a:r>
              <a:rPr lang="de-CH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CH" dirty="0" err="1" smtClean="0">
                <a:latin typeface="Arial" panose="020B0604020202020204" pitchFamily="34" charset="0"/>
                <a:cs typeface="Arial" panose="020B0604020202020204" pitchFamily="34" charset="0"/>
              </a:rPr>
              <a:t>over</a:t>
            </a:r>
            <a:r>
              <a:rPr lang="de-CH" dirty="0" smtClean="0">
                <a:latin typeface="Arial" panose="020B0604020202020204" pitchFamily="34" charset="0"/>
                <a:cs typeface="Arial" panose="020B0604020202020204" pitchFamily="34" charset="0"/>
              </a:rPr>
              <a:t> EC (</a:t>
            </a:r>
            <a:r>
              <a:rPr lang="de-CH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higher</a:t>
            </a:r>
            <a:r>
              <a:rPr lang="de-CH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CH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affinity</a:t>
            </a:r>
            <a:r>
              <a:rPr lang="de-CH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CH" dirty="0" err="1" smtClean="0"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de-CH" dirty="0" smtClean="0">
                <a:latin typeface="Arial" panose="020B0604020202020204" pitchFamily="34" charset="0"/>
                <a:cs typeface="Arial" panose="020B0604020202020204" pitchFamily="34" charset="0"/>
              </a:rPr>
              <a:t> SA)  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88" name="Picture 40" descr="C:\Users\Raphael\Desktop 4\Temporary Results Thesis\Correlation Coefficient.tif"/>
          <p:cNvPicPr>
            <a:picLocks noChangeAspect="1" noChangeArrowheads="1"/>
          </p:cNvPicPr>
          <p:nvPr/>
        </p:nvPicPr>
        <p:blipFill>
          <a:blip r:embed="rId18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0669" y="7345241"/>
            <a:ext cx="1958704" cy="16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9" name="Picture 41" descr="C:\Users\Raphael\Desktop 4\Temporary Results Thesis\IF Colocalization.tif"/>
          <p:cNvPicPr>
            <a:picLocks noChangeAspect="1" noChangeArrowheads="1"/>
          </p:cNvPicPr>
          <p:nvPr/>
        </p:nvPicPr>
        <p:blipFill>
          <a:blip r:embed="rId19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3103" y="7264776"/>
            <a:ext cx="2007778" cy="16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Ellipse 1"/>
          <p:cNvSpPr/>
          <p:nvPr/>
        </p:nvSpPr>
        <p:spPr>
          <a:xfrm>
            <a:off x="479781" y="8075185"/>
            <a:ext cx="180000" cy="180000"/>
          </a:xfrm>
          <a:prstGeom prst="ellipse">
            <a:avLst/>
          </a:prstGeom>
          <a:gradFill>
            <a:gsLst>
              <a:gs pos="0">
                <a:srgbClr val="990000"/>
              </a:gs>
              <a:gs pos="80000">
                <a:srgbClr val="FF0000"/>
              </a:gs>
              <a:gs pos="100000">
                <a:srgbClr val="FF3300"/>
              </a:gs>
            </a:gsLst>
          </a:gra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Ellipse 31"/>
          <p:cNvSpPr/>
          <p:nvPr/>
        </p:nvSpPr>
        <p:spPr>
          <a:xfrm>
            <a:off x="479781" y="7666665"/>
            <a:ext cx="180000" cy="180000"/>
          </a:xfrm>
          <a:prstGeom prst="ellipse">
            <a:avLst/>
          </a:prstGeom>
          <a:gradFill>
            <a:gsLst>
              <a:gs pos="0">
                <a:srgbClr val="008000"/>
              </a:gs>
              <a:gs pos="95000">
                <a:srgbClr val="00FF00"/>
              </a:gs>
              <a:gs pos="100000">
                <a:srgbClr val="66FF33"/>
              </a:gs>
            </a:gsLst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Textfeld 32"/>
          <p:cNvSpPr txBox="1"/>
          <p:nvPr/>
        </p:nvSpPr>
        <p:spPr>
          <a:xfrm>
            <a:off x="640432" y="7566757"/>
            <a:ext cx="1238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 smtClean="0">
                <a:latin typeface="Arial" panose="020B0604020202020204" pitchFamily="34" charset="0"/>
                <a:cs typeface="Arial" panose="020B0604020202020204" pitchFamily="34" charset="0"/>
              </a:rPr>
              <a:t>α</a:t>
            </a:r>
            <a:r>
              <a:rPr lang="de-CH" dirty="0" smtClean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de-CH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capsid</a:t>
            </a:r>
            <a:endParaRPr lang="en-GB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Textfeld 33"/>
          <p:cNvSpPr txBox="1"/>
          <p:nvPr/>
        </p:nvSpPr>
        <p:spPr>
          <a:xfrm>
            <a:off x="640432" y="7985157"/>
            <a:ext cx="1238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 smtClean="0">
                <a:latin typeface="Arial" panose="020B0604020202020204" pitchFamily="34" charset="0"/>
                <a:cs typeface="Arial" panose="020B0604020202020204" pitchFamily="34" charset="0"/>
              </a:rPr>
              <a:t>α</a:t>
            </a:r>
            <a:r>
              <a:rPr lang="de-CH" dirty="0" smtClean="0">
                <a:latin typeface="Arial" panose="020B0604020202020204" pitchFamily="34" charset="0"/>
                <a:cs typeface="Arial" panose="020B0604020202020204" pitchFamily="34" charset="0"/>
              </a:rPr>
              <a:t>-N-VP2</a:t>
            </a:r>
            <a:endParaRPr lang="en-GB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feld 2"/>
          <p:cNvSpPr txBox="1"/>
          <p:nvPr/>
        </p:nvSpPr>
        <p:spPr>
          <a:xfrm>
            <a:off x="-381251" y="-684584"/>
            <a:ext cx="4320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endParaRPr lang="de-DE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Textfeld 34"/>
          <p:cNvSpPr txBox="1"/>
          <p:nvPr/>
        </p:nvSpPr>
        <p:spPr>
          <a:xfrm>
            <a:off x="2253136" y="6953344"/>
            <a:ext cx="4320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endParaRPr lang="de-DE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Textfeld 35"/>
          <p:cNvSpPr txBox="1"/>
          <p:nvPr/>
        </p:nvSpPr>
        <p:spPr>
          <a:xfrm>
            <a:off x="4771840" y="6953344"/>
            <a:ext cx="4320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800" b="1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endParaRPr lang="de-DE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Textfeld 36"/>
          <p:cNvSpPr txBox="1"/>
          <p:nvPr/>
        </p:nvSpPr>
        <p:spPr>
          <a:xfrm>
            <a:off x="4752578" y="-684584"/>
            <a:ext cx="4320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800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endParaRPr lang="de-DE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7515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183</Words>
  <Application>Microsoft Office PowerPoint</Application>
  <PresentationFormat>Bildschirmpräsentation (4:3)</PresentationFormat>
  <Paragraphs>93</Paragraphs>
  <Slides>7</Slides>
  <Notes>0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7</vt:i4>
      </vt:variant>
    </vt:vector>
  </HeadingPairs>
  <TitlesOfParts>
    <vt:vector size="8" baseType="lpstr">
      <vt:lpstr>Larissa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Raphael</dc:creator>
  <cp:lastModifiedBy>Raphael Wolfisberg</cp:lastModifiedBy>
  <cp:revision>39</cp:revision>
  <cp:lastPrinted>2015-08-24T07:23:23Z</cp:lastPrinted>
  <dcterms:created xsi:type="dcterms:W3CDTF">2015-06-06T07:08:26Z</dcterms:created>
  <dcterms:modified xsi:type="dcterms:W3CDTF">2015-08-24T10:06:23Z</dcterms:modified>
</cp:coreProperties>
</file>